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368" r:id="rId2"/>
    <p:sldId id="383" r:id="rId3"/>
    <p:sldId id="308" r:id="rId4"/>
    <p:sldId id="327" r:id="rId5"/>
    <p:sldId id="385" r:id="rId6"/>
    <p:sldId id="384" r:id="rId7"/>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489"/>
    <a:srgbClr val="FFFF89"/>
    <a:srgbClr val="FFFFBD"/>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78"/>
    <p:restoredTop sz="94915"/>
  </p:normalViewPr>
  <p:slideViewPr>
    <p:cSldViewPr snapToGrid="0">
      <p:cViewPr varScale="1">
        <p:scale>
          <a:sx n="230" d="100"/>
          <a:sy n="230" d="100"/>
        </p:scale>
        <p:origin x="1376" y="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1/9/2025</a:t>
            </a:fld>
            <a:endParaRPr lang="en-AU" dirty="0"/>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dirty="0"/>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517933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324516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9/1/25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9/1/25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9/1/25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9/1/25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9/1/25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9/1/25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9/1/25</a:t>
            </a:fld>
            <a:endParaRPr lang="en-US" dirty="0"/>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9/1/25</a:t>
            </a:fld>
            <a:endParaRPr lang="en-US" dirty="0"/>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9/1/25</a:t>
            </a:fld>
            <a:endParaRPr lang="en-US" dirty="0"/>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9/1/25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9/1/25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9/1/25</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rPr>
              <a:t>Hebrews 12:1-11</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1" u="none" strike="noStrike" kern="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3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235944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E2ECFBA-445D-C3B5-6373-5F9D821F3557}"/>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4861A4DD-9106-4617-563F-64EAB5B8A415}"/>
              </a:ext>
            </a:extLst>
          </p:cNvPr>
          <p:cNvSpPr txBox="1">
            <a:spLocks noChangeArrowheads="1"/>
          </p:cNvSpPr>
          <p:nvPr/>
        </p:nvSpPr>
        <p:spPr bwMode="auto">
          <a:xfrm>
            <a:off x="22444" y="0"/>
            <a:ext cx="9144000" cy="2308324"/>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Therefore, since we are surrounded by so great a cloud of witnesses, let us also lay aside every weight, and sin which clings so closely, and let us run with endurance the race that is set before us,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looking to Jesus, the founder and perfecter of our faith, who for the joy that was set before him endured the cross, despising the shame, and is seated at the right hand of the throne of God.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727118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4529253"/>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Consider him who endured from sinners such hostility against himself, so that you may not grow weary or fainthearted.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In your struggle against sin you have not yet resisted to the point of shedding your blood.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have you forgotten the exhortation that addresses you as sons?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“My son, do not regard lightly the discipline of the Lord,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nor be weary when reproved by him.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6 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the Lord disciplines the one he loves,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chastises every son whom he receives.”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1292981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6F45737-43D4-72B1-4962-7C0DD76E204D}"/>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50FA8CF2-3122-FCFE-A0C2-95328C812FD2}"/>
              </a:ext>
            </a:extLst>
          </p:cNvPr>
          <p:cNvSpPr txBox="1">
            <a:spLocks noChangeArrowheads="1"/>
          </p:cNvSpPr>
          <p:nvPr/>
        </p:nvSpPr>
        <p:spPr bwMode="auto">
          <a:xfrm>
            <a:off x="22444" y="0"/>
            <a:ext cx="9144000" cy="4312784"/>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It is for discipline that you have to endure.  God is treating you as sons.  For what son is there whom his father does not discipline?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If you are left without discipline, in which all have participated, then you are illegitimate children and not sons.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Besides this, we have had earthly fathers who disciplined us and we respected them.  Shall we not much more be subject to the Father of spirits and live?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they disciplined us for a short time as it seemed best to them, but he disciplines us for our good, that we may share his holiness.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11 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the moment all discipline seems painful rather than pleasant, but later it yields the peaceful fruit of righteousness to those who have been trained by it.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2547266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C6C7DA0D-537D-D3CE-2BD2-40560983F593}"/>
              </a:ext>
            </a:extLst>
          </p:cNvPr>
          <p:cNvSpPr txBox="1"/>
          <p:nvPr/>
        </p:nvSpPr>
        <p:spPr>
          <a:xfrm>
            <a:off x="6011" y="0"/>
            <a:ext cx="9137989" cy="430887"/>
          </a:xfrm>
          <a:prstGeom prst="rect">
            <a:avLst/>
          </a:prstGeom>
          <a:noFill/>
        </p:spPr>
        <p:txBody>
          <a:bodyPr wrap="square" rtlCol="0">
            <a:spAutoFit/>
          </a:bodyPr>
          <a:lstStyle/>
          <a:p>
            <a:pPr lvl="0" algn="ctr">
              <a:defRPr/>
            </a:pPr>
            <a:r>
              <a:rPr lang="en-AU" sz="2200" dirty="0">
                <a:solidFill>
                  <a:srgbClr val="FFFF00"/>
                </a:solidFill>
                <a:latin typeface="Times New Roman" panose="02020603050405020304" pitchFamily="18" charset="0"/>
                <a:cs typeface="Times New Roman" panose="02020603050405020304" pitchFamily="18" charset="0"/>
              </a:rPr>
              <a:t>The  Forgotten  Imperative</a:t>
            </a:r>
            <a:r>
              <a:rPr lang="en-AU" sz="1400" dirty="0">
                <a:solidFill>
                  <a:schemeClr val="bg1"/>
                </a:solidFill>
                <a:latin typeface="Times New Roman" panose="02020603050405020304" pitchFamily="18" charset="0"/>
                <a:cs typeface="Times New Roman" panose="02020603050405020304" pitchFamily="18" charset="0"/>
              </a:rPr>
              <a:t>(must do)</a:t>
            </a:r>
            <a:r>
              <a:rPr lang="en-AU" sz="2200" dirty="0">
                <a:solidFill>
                  <a:srgbClr val="FFFF00"/>
                </a:solidFill>
                <a:latin typeface="Times New Roman" panose="02020603050405020304" pitchFamily="18" charset="0"/>
                <a:cs typeface="Times New Roman" panose="02020603050405020304" pitchFamily="18" charset="0"/>
              </a:rPr>
              <a:t>  of  Discipline </a:t>
            </a:r>
            <a:endParaRPr kumimoji="0" lang="en-AU" sz="2200"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8" name="TextBox 7">
            <a:extLst>
              <a:ext uri="{FF2B5EF4-FFF2-40B4-BE49-F238E27FC236}">
                <a16:creationId xmlns:a16="http://schemas.microsoft.com/office/drawing/2014/main" id="{E27D5B19-7660-5827-0C43-8BE21B69EAC6}"/>
              </a:ext>
            </a:extLst>
          </p:cNvPr>
          <p:cNvSpPr txBox="1"/>
          <p:nvPr/>
        </p:nvSpPr>
        <p:spPr>
          <a:xfrm>
            <a:off x="0" y="1261884"/>
            <a:ext cx="2144684"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Witnesses for Jesus</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7" name="TextBox 6">
            <a:extLst>
              <a:ext uri="{FF2B5EF4-FFF2-40B4-BE49-F238E27FC236}">
                <a16:creationId xmlns:a16="http://schemas.microsoft.com/office/drawing/2014/main" id="{1B74AA7E-BCA2-6BC4-FAF1-70EB4ECE701B}"/>
              </a:ext>
            </a:extLst>
          </p:cNvPr>
          <p:cNvSpPr txBox="1"/>
          <p:nvPr/>
        </p:nvSpPr>
        <p:spPr>
          <a:xfrm>
            <a:off x="0" y="430887"/>
            <a:ext cx="6688975" cy="830997"/>
          </a:xfrm>
          <a:prstGeom prst="rect">
            <a:avLst/>
          </a:prstGeom>
          <a:solidFill>
            <a:schemeClr val="bg1"/>
          </a:solidFill>
        </p:spPr>
        <p:txBody>
          <a:bodyPr wrap="square" rtlCol="0">
            <a:spAutoFit/>
          </a:bodyPr>
          <a:lstStyle/>
          <a:p>
            <a:r>
              <a:rPr lang="en-AU" sz="1600" b="1" dirty="0">
                <a:solidFill>
                  <a:srgbClr val="000000"/>
                </a:solidFill>
                <a:latin typeface="Comic Sans MS" panose="030F0902030302020204" pitchFamily="66" charset="0"/>
                <a:ea typeface="Times New Roman" panose="02020603050405020304" pitchFamily="18" charset="0"/>
              </a:rPr>
              <a:t>12 </a:t>
            </a:r>
            <a:r>
              <a:rPr lang="en-AU" sz="1600" dirty="0">
                <a:solidFill>
                  <a:srgbClr val="000000"/>
                </a:solidFill>
                <a:latin typeface="Comic Sans MS" panose="030F0902030302020204" pitchFamily="66" charset="0"/>
                <a:ea typeface="Times New Roman" panose="02020603050405020304" pitchFamily="18" charset="0"/>
              </a:rPr>
              <a:t>Therefore, since we are surrounded by so great a cloud of witnesses, let us </a:t>
            </a:r>
            <a:r>
              <a:rPr lang="en-AU" sz="1600" b="1" u="sng" dirty="0">
                <a:solidFill>
                  <a:srgbClr val="000000"/>
                </a:solidFill>
                <a:latin typeface="Comic Sans MS" panose="030F0902030302020204" pitchFamily="66" charset="0"/>
                <a:ea typeface="Times New Roman" panose="02020603050405020304" pitchFamily="18" charset="0"/>
              </a:rPr>
              <a:t>also</a:t>
            </a:r>
            <a:r>
              <a:rPr lang="en-AU" sz="1600" dirty="0">
                <a:solidFill>
                  <a:srgbClr val="000000"/>
                </a:solidFill>
                <a:latin typeface="Comic Sans MS" panose="030F0902030302020204" pitchFamily="66" charset="0"/>
                <a:ea typeface="Times New Roman" panose="02020603050405020304" pitchFamily="18" charset="0"/>
              </a:rPr>
              <a:t> lay aside every weight, and sin which clings so closely, and let </a:t>
            </a:r>
            <a:r>
              <a:rPr lang="en-AU" sz="1600" b="1" dirty="0">
                <a:solidFill>
                  <a:srgbClr val="000000"/>
                </a:solidFill>
                <a:latin typeface="Comic Sans MS" panose="030F0902030302020204" pitchFamily="66" charset="0"/>
                <a:ea typeface="Times New Roman" panose="02020603050405020304" pitchFamily="18" charset="0"/>
              </a:rPr>
              <a:t>us</a:t>
            </a:r>
            <a:r>
              <a:rPr lang="en-AU" sz="1600" dirty="0">
                <a:solidFill>
                  <a:srgbClr val="000000"/>
                </a:solidFill>
                <a:latin typeface="Comic Sans MS" panose="030F0902030302020204" pitchFamily="66" charset="0"/>
                <a:ea typeface="Times New Roman" panose="02020603050405020304" pitchFamily="18" charset="0"/>
              </a:rPr>
              <a:t> run with endurance the race that is set before </a:t>
            </a:r>
            <a:r>
              <a:rPr lang="en-AU" sz="1600" u="sng" dirty="0">
                <a:solidFill>
                  <a:srgbClr val="000000"/>
                </a:solidFill>
                <a:latin typeface="Comic Sans MS" panose="030F0902030302020204" pitchFamily="66" charset="0"/>
                <a:ea typeface="Times New Roman" panose="02020603050405020304" pitchFamily="18" charset="0"/>
              </a:rPr>
              <a:t>us</a:t>
            </a:r>
            <a:endParaRPr lang="en-AU" sz="1600" dirty="0">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90A22114-52BA-9EC2-EAAA-1474803FE15D}"/>
              </a:ext>
            </a:extLst>
          </p:cNvPr>
          <p:cNvSpPr txBox="1"/>
          <p:nvPr/>
        </p:nvSpPr>
        <p:spPr>
          <a:xfrm>
            <a:off x="1911927" y="1261884"/>
            <a:ext cx="7176655"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Never a mere spectator.  Actively witnessing for Jesus.</a:t>
            </a:r>
          </a:p>
        </p:txBody>
      </p:sp>
      <p:sp>
        <p:nvSpPr>
          <p:cNvPr id="2" name="TextBox 1">
            <a:extLst>
              <a:ext uri="{FF2B5EF4-FFF2-40B4-BE49-F238E27FC236}">
                <a16:creationId xmlns:a16="http://schemas.microsoft.com/office/drawing/2014/main" id="{BD1AE90A-C080-51C4-16E8-24235B365A68}"/>
              </a:ext>
            </a:extLst>
          </p:cNvPr>
          <p:cNvSpPr txBox="1"/>
          <p:nvPr/>
        </p:nvSpPr>
        <p:spPr>
          <a:xfrm>
            <a:off x="243840" y="1550058"/>
            <a:ext cx="8900160" cy="1477328"/>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Have remained faithful;    Have endured in faith;    Have suffered for their faith.</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Clinging to worldly riches/pleasures/desires,  impede us in being faithful witnesses.</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 heart set on eternity can only be weighed down &amp; held back with worldly pursuits.</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Pursuing a life of holiness.  </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“Throw sin off”.  When tempted, God provides a way out (to flee).</a:t>
            </a:r>
          </a:p>
        </p:txBody>
      </p:sp>
      <p:sp>
        <p:nvSpPr>
          <p:cNvPr id="5" name="TextBox 4">
            <a:extLst>
              <a:ext uri="{FF2B5EF4-FFF2-40B4-BE49-F238E27FC236}">
                <a16:creationId xmlns:a16="http://schemas.microsoft.com/office/drawing/2014/main" id="{66B43EE8-0861-C521-B255-616349560937}"/>
              </a:ext>
            </a:extLst>
          </p:cNvPr>
          <p:cNvSpPr txBox="1"/>
          <p:nvPr/>
        </p:nvSpPr>
        <p:spPr>
          <a:xfrm>
            <a:off x="0" y="2929971"/>
            <a:ext cx="2144684"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Enduring in the Faith</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8" name="TextBox 17">
            <a:extLst>
              <a:ext uri="{FF2B5EF4-FFF2-40B4-BE49-F238E27FC236}">
                <a16:creationId xmlns:a16="http://schemas.microsoft.com/office/drawing/2014/main" id="{A4DF85C8-2958-5197-845E-441E759518DC}"/>
              </a:ext>
            </a:extLst>
          </p:cNvPr>
          <p:cNvSpPr txBox="1"/>
          <p:nvPr/>
        </p:nvSpPr>
        <p:spPr>
          <a:xfrm>
            <a:off x="2122517" y="2929971"/>
            <a:ext cx="7021483" cy="353943"/>
          </a:xfrm>
          <a:prstGeom prst="rect">
            <a:avLst/>
          </a:prstGeom>
          <a:noFill/>
        </p:spPr>
        <p:txBody>
          <a:bodyPr wrap="square" rtlCol="0">
            <a:spAutoFit/>
          </a:bodyPr>
          <a:lstStyle/>
          <a:p>
            <a:pPr marL="180975" lvl="0" indent="-180975">
              <a:buFont typeface="Arial" panose="020B0604020202020204" pitchFamily="34" charset="0"/>
              <a:buChar char="•"/>
              <a:defRPr/>
            </a:pPr>
            <a:r>
              <a:rPr lang="en-AU" sz="1700" dirty="0">
                <a:solidFill>
                  <a:prstClr val="white"/>
                </a:solidFill>
                <a:latin typeface="Comic Sans MS" panose="030F0902030302020204" pitchFamily="66" charset="0"/>
                <a:cs typeface="Times New Roman" panose="02020603050405020304" pitchFamily="18" charset="0"/>
              </a:rPr>
              <a:t>move quickly with endurance, the </a:t>
            </a:r>
            <a:r>
              <a:rPr lang="en-AU" sz="1700" u="sng" dirty="0">
                <a:solidFill>
                  <a:prstClr val="white"/>
                </a:solidFill>
                <a:latin typeface="Comic Sans MS" panose="030F0902030302020204" pitchFamily="66" charset="0"/>
                <a:cs typeface="Times New Roman" panose="02020603050405020304" pitchFamily="18" charset="0"/>
              </a:rPr>
              <a:t>fight</a:t>
            </a:r>
            <a:r>
              <a:rPr lang="en-AU" sz="1700" dirty="0">
                <a:solidFill>
                  <a:prstClr val="white"/>
                </a:solidFill>
                <a:latin typeface="Comic Sans MS" panose="030F0902030302020204" pitchFamily="66" charset="0"/>
                <a:cs typeface="Times New Roman" panose="02020603050405020304" pitchFamily="18" charset="0"/>
              </a:rPr>
              <a:t> that is set before us</a:t>
            </a:r>
          </a:p>
        </p:txBody>
      </p:sp>
      <p:sp>
        <p:nvSpPr>
          <p:cNvPr id="19" name="TextBox 18">
            <a:extLst>
              <a:ext uri="{FF2B5EF4-FFF2-40B4-BE49-F238E27FC236}">
                <a16:creationId xmlns:a16="http://schemas.microsoft.com/office/drawing/2014/main" id="{7141167C-14A6-FBB6-E40C-2D9D590271BF}"/>
              </a:ext>
            </a:extLst>
          </p:cNvPr>
          <p:cNvSpPr txBox="1"/>
          <p:nvPr/>
        </p:nvSpPr>
        <p:spPr>
          <a:xfrm>
            <a:off x="238298" y="3201520"/>
            <a:ext cx="8911244"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Discipline to endure the Spiritual Battle.</a:t>
            </a:r>
          </a:p>
        </p:txBody>
      </p:sp>
      <p:sp>
        <p:nvSpPr>
          <p:cNvPr id="20" name="TextBox 19">
            <a:extLst>
              <a:ext uri="{FF2B5EF4-FFF2-40B4-BE49-F238E27FC236}">
                <a16:creationId xmlns:a16="http://schemas.microsoft.com/office/drawing/2014/main" id="{F6A66B2F-4C74-53DA-B968-E5CE0D7D48B5}"/>
              </a:ext>
            </a:extLst>
          </p:cNvPr>
          <p:cNvSpPr txBox="1"/>
          <p:nvPr/>
        </p:nvSpPr>
        <p:spPr>
          <a:xfrm>
            <a:off x="545870" y="3644847"/>
            <a:ext cx="7071361" cy="1514004"/>
          </a:xfrm>
          <a:prstGeom prst="rect">
            <a:avLst/>
          </a:prstGeom>
          <a:solidFill>
            <a:schemeClr val="bg1"/>
          </a:solidFill>
        </p:spPr>
        <p:txBody>
          <a:bodyPr wrap="square" rtlCol="0">
            <a:spAutoFit/>
          </a:bodyPr>
          <a:lstStyle/>
          <a:p>
            <a:pPr indent="152400">
              <a:lnSpc>
                <a:spcPct val="110000"/>
              </a:lnSpc>
              <a:buNone/>
            </a:pPr>
            <a:r>
              <a:rPr lang="en-AU" sz="1600" b="1" baseline="300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5 </a:t>
            </a:r>
            <a:r>
              <a:rPr lang="en-AU" sz="16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And have you </a:t>
            </a:r>
            <a:r>
              <a:rPr lang="en-AU" sz="1600" u="sng"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forgotten</a:t>
            </a:r>
            <a:r>
              <a:rPr lang="en-AU" sz="16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 the exhortation that addresses you as sons?</a:t>
            </a:r>
            <a:r>
              <a:rPr lang="en-AU" sz="5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  </a:t>
            </a:r>
            <a:endParaRPr lang="en-AU" sz="500" dirty="0">
              <a:effectLst/>
              <a:latin typeface="Calibri" panose="020F0502020204030204" pitchFamily="34" charset="0"/>
              <a:ea typeface="Times New Roman" panose="02020603050405020304" pitchFamily="18" charset="0"/>
            </a:endParaRPr>
          </a:p>
          <a:p>
            <a:pPr indent="152400">
              <a:lnSpc>
                <a:spcPct val="110000"/>
              </a:lnSpc>
              <a:buNone/>
            </a:pPr>
            <a:r>
              <a:rPr lang="en-AU" sz="5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 </a:t>
            </a:r>
            <a:endParaRPr lang="en-AU" sz="500" dirty="0">
              <a:effectLst/>
              <a:latin typeface="Calibri" panose="020F0502020204030204" pitchFamily="34" charset="0"/>
              <a:ea typeface="Times New Roman" panose="02020603050405020304" pitchFamily="18" charset="0"/>
            </a:endParaRPr>
          </a:p>
          <a:p>
            <a:pPr marL="450215">
              <a:lnSpc>
                <a:spcPct val="110000"/>
              </a:lnSpc>
              <a:buNone/>
              <a:tabLst>
                <a:tab pos="127000" algn="r"/>
                <a:tab pos="254000" algn="l"/>
              </a:tabLst>
            </a:pPr>
            <a:r>
              <a:rPr lang="en-AU" sz="16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“My son, do not regard lightly the discipline of the Lord, </a:t>
            </a:r>
            <a:endParaRPr lang="en-AU" sz="1600" dirty="0">
              <a:effectLst/>
              <a:latin typeface="Calibri" panose="020F0502020204030204" pitchFamily="34" charset="0"/>
              <a:ea typeface="Times New Roman" panose="02020603050405020304" pitchFamily="18" charset="0"/>
            </a:endParaRPr>
          </a:p>
          <a:p>
            <a:pPr marL="450215">
              <a:lnSpc>
                <a:spcPct val="110000"/>
              </a:lnSpc>
              <a:buNone/>
            </a:pPr>
            <a:r>
              <a:rPr lang="en-AU" sz="16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nor be weary when reproved by him.  </a:t>
            </a:r>
            <a:endParaRPr lang="en-AU" sz="1600" dirty="0">
              <a:effectLst/>
              <a:latin typeface="Calibri" panose="020F0502020204030204" pitchFamily="34" charset="0"/>
              <a:ea typeface="Times New Roman" panose="02020603050405020304" pitchFamily="18" charset="0"/>
            </a:endParaRPr>
          </a:p>
          <a:p>
            <a:pPr marL="450215">
              <a:lnSpc>
                <a:spcPct val="110000"/>
              </a:lnSpc>
              <a:buNone/>
              <a:tabLst>
                <a:tab pos="127000" algn="r"/>
                <a:tab pos="254000" algn="l"/>
              </a:tabLst>
            </a:pPr>
            <a:r>
              <a:rPr lang="en-AU" sz="1600" b="1" baseline="300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6 </a:t>
            </a:r>
            <a:r>
              <a:rPr lang="en-AU" sz="16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For </a:t>
            </a:r>
            <a:r>
              <a:rPr lang="en-AU" sz="1600" u="sng"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the Lord disciplines the one he loves</a:t>
            </a:r>
            <a:r>
              <a:rPr lang="en-AU" sz="16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 </a:t>
            </a:r>
            <a:endParaRPr lang="en-AU" sz="1600" dirty="0">
              <a:effectLst/>
              <a:latin typeface="Calibri" panose="020F0502020204030204" pitchFamily="34" charset="0"/>
              <a:ea typeface="Times New Roman" panose="02020603050405020304" pitchFamily="18" charset="0"/>
            </a:endParaRPr>
          </a:p>
          <a:p>
            <a:pPr marL="446088">
              <a:lnSpc>
                <a:spcPct val="110000"/>
              </a:lnSpc>
              <a:buNone/>
            </a:pPr>
            <a:r>
              <a:rPr lang="en-AU" sz="16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and chastises every son whom he receives.”</a:t>
            </a:r>
            <a:r>
              <a:rPr lang="en-AU" sz="1600" dirty="0">
                <a:effectLst/>
              </a:rPr>
              <a:t> </a:t>
            </a:r>
            <a:endParaRPr lang="en-AU"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72207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7" grpId="0" animBg="1"/>
      <p:bldP spid="10" grpId="0"/>
      <p:bldP spid="2" grpId="0" build="p"/>
      <p:bldP spid="5" grpId="0"/>
      <p:bldP spid="18" grpId="0"/>
      <p:bldP spid="19" grpId="0"/>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C6C7DA0D-537D-D3CE-2BD2-40560983F593}"/>
              </a:ext>
            </a:extLst>
          </p:cNvPr>
          <p:cNvSpPr txBox="1"/>
          <p:nvPr/>
        </p:nvSpPr>
        <p:spPr>
          <a:xfrm>
            <a:off x="6011" y="0"/>
            <a:ext cx="9137989" cy="430887"/>
          </a:xfrm>
          <a:prstGeom prst="rect">
            <a:avLst/>
          </a:prstGeom>
          <a:noFill/>
        </p:spPr>
        <p:txBody>
          <a:bodyPr wrap="square" rtlCol="0">
            <a:spAutoFit/>
          </a:bodyPr>
          <a:lstStyle/>
          <a:p>
            <a:pPr lvl="0" algn="ctr">
              <a:defRPr/>
            </a:pPr>
            <a:r>
              <a:rPr lang="en-AU" sz="2200" dirty="0">
                <a:solidFill>
                  <a:srgbClr val="FFFF00"/>
                </a:solidFill>
                <a:latin typeface="Times New Roman" panose="02020603050405020304" pitchFamily="18" charset="0"/>
                <a:cs typeface="Times New Roman" panose="02020603050405020304" pitchFamily="18" charset="0"/>
              </a:rPr>
              <a:t>The  Forgotten  Imperative</a:t>
            </a:r>
            <a:r>
              <a:rPr lang="en-AU" sz="1400" dirty="0">
                <a:solidFill>
                  <a:schemeClr val="bg1"/>
                </a:solidFill>
                <a:latin typeface="Times New Roman" panose="02020603050405020304" pitchFamily="18" charset="0"/>
                <a:cs typeface="Times New Roman" panose="02020603050405020304" pitchFamily="18" charset="0"/>
              </a:rPr>
              <a:t>(must do)</a:t>
            </a:r>
            <a:r>
              <a:rPr lang="en-AU" sz="2200" dirty="0">
                <a:solidFill>
                  <a:srgbClr val="FFFF00"/>
                </a:solidFill>
                <a:latin typeface="Times New Roman" panose="02020603050405020304" pitchFamily="18" charset="0"/>
                <a:cs typeface="Times New Roman" panose="02020603050405020304" pitchFamily="18" charset="0"/>
              </a:rPr>
              <a:t>  of  Discipline </a:t>
            </a:r>
            <a:endParaRPr kumimoji="0" lang="en-AU" sz="2200"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8" name="TextBox 7">
            <a:extLst>
              <a:ext uri="{FF2B5EF4-FFF2-40B4-BE49-F238E27FC236}">
                <a16:creationId xmlns:a16="http://schemas.microsoft.com/office/drawing/2014/main" id="{E27D5B19-7660-5827-0C43-8BE21B69EAC6}"/>
              </a:ext>
            </a:extLst>
          </p:cNvPr>
          <p:cNvSpPr txBox="1"/>
          <p:nvPr/>
        </p:nvSpPr>
        <p:spPr>
          <a:xfrm>
            <a:off x="49407" y="430887"/>
            <a:ext cx="2144684"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Witnesses for Jesus</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0" name="TextBox 9">
            <a:extLst>
              <a:ext uri="{FF2B5EF4-FFF2-40B4-BE49-F238E27FC236}">
                <a16:creationId xmlns:a16="http://schemas.microsoft.com/office/drawing/2014/main" id="{90A22114-52BA-9EC2-EAAA-1474803FE15D}"/>
              </a:ext>
            </a:extLst>
          </p:cNvPr>
          <p:cNvSpPr txBox="1"/>
          <p:nvPr/>
        </p:nvSpPr>
        <p:spPr>
          <a:xfrm>
            <a:off x="1961334" y="430887"/>
            <a:ext cx="7176655"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Never a mere spectator.  Actively witnessing for Jesus.</a:t>
            </a:r>
          </a:p>
        </p:txBody>
      </p:sp>
      <p:sp>
        <p:nvSpPr>
          <p:cNvPr id="2" name="TextBox 1">
            <a:extLst>
              <a:ext uri="{FF2B5EF4-FFF2-40B4-BE49-F238E27FC236}">
                <a16:creationId xmlns:a16="http://schemas.microsoft.com/office/drawing/2014/main" id="{BD1AE90A-C080-51C4-16E8-24235B365A68}"/>
              </a:ext>
            </a:extLst>
          </p:cNvPr>
          <p:cNvSpPr txBox="1"/>
          <p:nvPr/>
        </p:nvSpPr>
        <p:spPr>
          <a:xfrm>
            <a:off x="293247" y="719061"/>
            <a:ext cx="8900160" cy="1477328"/>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Have remained faithful;    Have endured in faith;    Have suffered for their faith.</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Clinging to worldly riches/pleasures/desires,  impede us in being faithful witnesses.</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 heart set on eternity can only be weighed down &amp; held back with worldly pursuits.</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Pursuing a life of holiness.  </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“Throw sin off”.  When tempted, God provides a way out (to flee).</a:t>
            </a:r>
          </a:p>
        </p:txBody>
      </p:sp>
      <p:sp>
        <p:nvSpPr>
          <p:cNvPr id="5" name="TextBox 4">
            <a:extLst>
              <a:ext uri="{FF2B5EF4-FFF2-40B4-BE49-F238E27FC236}">
                <a16:creationId xmlns:a16="http://schemas.microsoft.com/office/drawing/2014/main" id="{66B43EE8-0861-C521-B255-616349560937}"/>
              </a:ext>
            </a:extLst>
          </p:cNvPr>
          <p:cNvSpPr txBox="1"/>
          <p:nvPr/>
        </p:nvSpPr>
        <p:spPr>
          <a:xfrm>
            <a:off x="49407" y="2098974"/>
            <a:ext cx="2144684"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Enduring in the Faith</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8" name="TextBox 17">
            <a:extLst>
              <a:ext uri="{FF2B5EF4-FFF2-40B4-BE49-F238E27FC236}">
                <a16:creationId xmlns:a16="http://schemas.microsoft.com/office/drawing/2014/main" id="{A4DF85C8-2958-5197-845E-441E759518DC}"/>
              </a:ext>
            </a:extLst>
          </p:cNvPr>
          <p:cNvSpPr txBox="1"/>
          <p:nvPr/>
        </p:nvSpPr>
        <p:spPr>
          <a:xfrm>
            <a:off x="2171924" y="2098974"/>
            <a:ext cx="7021483" cy="353943"/>
          </a:xfrm>
          <a:prstGeom prst="rect">
            <a:avLst/>
          </a:prstGeom>
          <a:noFill/>
        </p:spPr>
        <p:txBody>
          <a:bodyPr wrap="square" rtlCol="0">
            <a:spAutoFit/>
          </a:bodyPr>
          <a:lstStyle/>
          <a:p>
            <a:pPr marL="180975" lvl="0" indent="-180975">
              <a:buFont typeface="Arial" panose="020B0604020202020204" pitchFamily="34" charset="0"/>
              <a:buChar char="•"/>
              <a:defRPr/>
            </a:pPr>
            <a:r>
              <a:rPr lang="en-AU" sz="1700" dirty="0">
                <a:solidFill>
                  <a:prstClr val="white"/>
                </a:solidFill>
                <a:latin typeface="Comic Sans MS" panose="030F0902030302020204" pitchFamily="66" charset="0"/>
                <a:cs typeface="Times New Roman" panose="02020603050405020304" pitchFamily="18" charset="0"/>
              </a:rPr>
              <a:t>move quickly with endurance, the </a:t>
            </a:r>
            <a:r>
              <a:rPr lang="en-AU" sz="1700" u="sng" dirty="0">
                <a:solidFill>
                  <a:prstClr val="white"/>
                </a:solidFill>
                <a:latin typeface="Comic Sans MS" panose="030F0902030302020204" pitchFamily="66" charset="0"/>
                <a:cs typeface="Times New Roman" panose="02020603050405020304" pitchFamily="18" charset="0"/>
              </a:rPr>
              <a:t>fight</a:t>
            </a:r>
            <a:r>
              <a:rPr lang="en-AU" sz="1700" dirty="0">
                <a:solidFill>
                  <a:prstClr val="white"/>
                </a:solidFill>
                <a:latin typeface="Comic Sans MS" panose="030F0902030302020204" pitchFamily="66" charset="0"/>
                <a:cs typeface="Times New Roman" panose="02020603050405020304" pitchFamily="18" charset="0"/>
              </a:rPr>
              <a:t> that is set before us</a:t>
            </a:r>
          </a:p>
        </p:txBody>
      </p:sp>
      <p:sp>
        <p:nvSpPr>
          <p:cNvPr id="19" name="TextBox 18">
            <a:extLst>
              <a:ext uri="{FF2B5EF4-FFF2-40B4-BE49-F238E27FC236}">
                <a16:creationId xmlns:a16="http://schemas.microsoft.com/office/drawing/2014/main" id="{7141167C-14A6-FBB6-E40C-2D9D590271BF}"/>
              </a:ext>
            </a:extLst>
          </p:cNvPr>
          <p:cNvSpPr txBox="1"/>
          <p:nvPr/>
        </p:nvSpPr>
        <p:spPr>
          <a:xfrm>
            <a:off x="287705" y="2370523"/>
            <a:ext cx="8911244"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Discipline to endure the Spiritual Battle.</a:t>
            </a:r>
          </a:p>
        </p:txBody>
      </p:sp>
      <p:sp>
        <p:nvSpPr>
          <p:cNvPr id="3" name="TextBox 2">
            <a:extLst>
              <a:ext uri="{FF2B5EF4-FFF2-40B4-BE49-F238E27FC236}">
                <a16:creationId xmlns:a16="http://schemas.microsoft.com/office/drawing/2014/main" id="{5449BD7C-6BA1-EDE2-5B85-7E8CB353B87D}"/>
              </a:ext>
            </a:extLst>
          </p:cNvPr>
          <p:cNvSpPr txBox="1"/>
          <p:nvPr/>
        </p:nvSpPr>
        <p:spPr>
          <a:xfrm>
            <a:off x="49407" y="2664239"/>
            <a:ext cx="2787535"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Discipline of the Lord:</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9" name="TextBox 8">
            <a:extLst>
              <a:ext uri="{FF2B5EF4-FFF2-40B4-BE49-F238E27FC236}">
                <a16:creationId xmlns:a16="http://schemas.microsoft.com/office/drawing/2014/main" id="{18AB426B-89BA-B839-240B-9222723A201F}"/>
              </a:ext>
            </a:extLst>
          </p:cNvPr>
          <p:cNvSpPr txBox="1"/>
          <p:nvPr/>
        </p:nvSpPr>
        <p:spPr>
          <a:xfrm>
            <a:off x="2648518" y="2664239"/>
            <a:ext cx="6256713"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Training those He loves.</a:t>
            </a:r>
          </a:p>
        </p:txBody>
      </p:sp>
      <p:sp>
        <p:nvSpPr>
          <p:cNvPr id="11" name="TextBox 10">
            <a:extLst>
              <a:ext uri="{FF2B5EF4-FFF2-40B4-BE49-F238E27FC236}">
                <a16:creationId xmlns:a16="http://schemas.microsoft.com/office/drawing/2014/main" id="{59762E9E-6A8F-5169-FE91-95A9DEB1F2E4}"/>
              </a:ext>
            </a:extLst>
          </p:cNvPr>
          <p:cNvSpPr txBox="1"/>
          <p:nvPr/>
        </p:nvSpPr>
        <p:spPr>
          <a:xfrm>
            <a:off x="287705" y="2951177"/>
            <a:ext cx="8900161"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yields the peaceful fruit of righteousness to those who have been trained by discipline.</a:t>
            </a:r>
          </a:p>
        </p:txBody>
      </p:sp>
      <p:sp>
        <p:nvSpPr>
          <p:cNvPr id="12" name="TextBox 11">
            <a:extLst>
              <a:ext uri="{FF2B5EF4-FFF2-40B4-BE49-F238E27FC236}">
                <a16:creationId xmlns:a16="http://schemas.microsoft.com/office/drawing/2014/main" id="{115826EF-14E0-C2E9-9C9F-D2917DE58B47}"/>
              </a:ext>
            </a:extLst>
          </p:cNvPr>
          <p:cNvSpPr txBox="1"/>
          <p:nvPr/>
        </p:nvSpPr>
        <p:spPr>
          <a:xfrm>
            <a:off x="60491" y="3273839"/>
            <a:ext cx="3552305"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Disciplined Training for a Purpose:</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3" name="TextBox 12">
            <a:extLst>
              <a:ext uri="{FF2B5EF4-FFF2-40B4-BE49-F238E27FC236}">
                <a16:creationId xmlns:a16="http://schemas.microsoft.com/office/drawing/2014/main" id="{80B2182D-71E2-63B4-A5BC-1E42DAE5B810}"/>
              </a:ext>
            </a:extLst>
          </p:cNvPr>
          <p:cNvSpPr txBox="1"/>
          <p:nvPr/>
        </p:nvSpPr>
        <p:spPr>
          <a:xfrm>
            <a:off x="3393893" y="3297174"/>
            <a:ext cx="5788429"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Like military discipline.  Training to stand firm/advance.</a:t>
            </a:r>
          </a:p>
        </p:txBody>
      </p:sp>
      <p:sp>
        <p:nvSpPr>
          <p:cNvPr id="14" name="TextBox 13">
            <a:extLst>
              <a:ext uri="{FF2B5EF4-FFF2-40B4-BE49-F238E27FC236}">
                <a16:creationId xmlns:a16="http://schemas.microsoft.com/office/drawing/2014/main" id="{AFB041E5-349F-599D-70B2-433622C67C56}"/>
              </a:ext>
            </a:extLst>
          </p:cNvPr>
          <p:cNvSpPr txBox="1"/>
          <p:nvPr/>
        </p:nvSpPr>
        <p:spPr>
          <a:xfrm>
            <a:off x="301559" y="3546555"/>
            <a:ext cx="8880763"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To endure;   Not grow weary or faint-hearted;   face hostility;   follow path to holiness.</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learned holiness and righteousness of God.</a:t>
            </a:r>
          </a:p>
        </p:txBody>
      </p:sp>
      <p:sp>
        <p:nvSpPr>
          <p:cNvPr id="15" name="TextBox 14">
            <a:extLst>
              <a:ext uri="{FF2B5EF4-FFF2-40B4-BE49-F238E27FC236}">
                <a16:creationId xmlns:a16="http://schemas.microsoft.com/office/drawing/2014/main" id="{091EDCEF-58E9-C913-0D2B-A6C7A4AA24A1}"/>
              </a:ext>
            </a:extLst>
          </p:cNvPr>
          <p:cNvSpPr txBox="1"/>
          <p:nvPr/>
        </p:nvSpPr>
        <p:spPr>
          <a:xfrm>
            <a:off x="43864" y="4116568"/>
            <a:ext cx="4039985"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Enduring Troubles / Suffering / Hostility</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6" name="TextBox 15">
            <a:extLst>
              <a:ext uri="{FF2B5EF4-FFF2-40B4-BE49-F238E27FC236}">
                <a16:creationId xmlns:a16="http://schemas.microsoft.com/office/drawing/2014/main" id="{ADF174CC-F8E9-62B3-E423-41B9F878E95D}"/>
              </a:ext>
            </a:extLst>
          </p:cNvPr>
          <p:cNvSpPr txBox="1"/>
          <p:nvPr/>
        </p:nvSpPr>
        <p:spPr>
          <a:xfrm>
            <a:off x="3885728" y="4116568"/>
            <a:ext cx="4869874"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Not the punishment of God, but sonship of God</a:t>
            </a:r>
          </a:p>
        </p:txBody>
      </p:sp>
      <p:sp>
        <p:nvSpPr>
          <p:cNvPr id="17" name="TextBox 16">
            <a:extLst>
              <a:ext uri="{FF2B5EF4-FFF2-40B4-BE49-F238E27FC236}">
                <a16:creationId xmlns:a16="http://schemas.microsoft.com/office/drawing/2014/main" id="{468E6672-7B7D-99D2-5BE0-6B0349227B2F}"/>
              </a:ext>
            </a:extLst>
          </p:cNvPr>
          <p:cNvSpPr txBox="1"/>
          <p:nvPr/>
        </p:nvSpPr>
        <p:spPr>
          <a:xfrm>
            <a:off x="272462" y="4371492"/>
            <a:ext cx="8909860"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If Jesus suffered, so will His disciples.  Training in Christ-likeness.</a:t>
            </a:r>
          </a:p>
        </p:txBody>
      </p:sp>
      <p:sp>
        <p:nvSpPr>
          <p:cNvPr id="21" name="TextBox 20">
            <a:extLst>
              <a:ext uri="{FF2B5EF4-FFF2-40B4-BE49-F238E27FC236}">
                <a16:creationId xmlns:a16="http://schemas.microsoft.com/office/drawing/2014/main" id="{42EC6DAE-EF81-6CD2-0D0A-F29BBF63AB99}"/>
              </a:ext>
            </a:extLst>
          </p:cNvPr>
          <p:cNvSpPr txBox="1"/>
          <p:nvPr/>
        </p:nvSpPr>
        <p:spPr>
          <a:xfrm>
            <a:off x="451624" y="4821312"/>
            <a:ext cx="8240751" cy="830997"/>
          </a:xfrm>
          <a:prstGeom prst="rect">
            <a:avLst/>
          </a:prstGeom>
          <a:solidFill>
            <a:schemeClr val="bg1"/>
          </a:solidFill>
        </p:spPr>
        <p:txBody>
          <a:bodyPr wrap="square" rtlCol="0">
            <a:spAutoFit/>
          </a:bodyPr>
          <a:lstStyle/>
          <a:p>
            <a:r>
              <a:rPr lang="en-AU" sz="1600" b="1" baseline="300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7 </a:t>
            </a:r>
            <a:r>
              <a:rPr lang="en-AU" sz="16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It is for discipline that you have to endure.  God is treating you as sons.  For what son is there whom his father does not discipline?  </a:t>
            </a:r>
            <a:r>
              <a:rPr lang="en-AU" sz="1600" b="1" baseline="300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8 </a:t>
            </a:r>
            <a:r>
              <a:rPr lang="en-AU" sz="1600" dirty="0">
                <a:solidFill>
                  <a:srgbClr val="000000"/>
                </a:solidFill>
                <a:latin typeface="Comic Sans MS" panose="030F0902030302020204" pitchFamily="66" charset="0"/>
                <a:ea typeface="Times New Roman" panose="02020603050405020304" pitchFamily="18" charset="0"/>
                <a:cs typeface="Times New Roman" panose="02020603050405020304" pitchFamily="18" charset="0"/>
              </a:rPr>
              <a:t>If you are left without discipline, in which all have participated, then you are illegitimate children and not sons.</a:t>
            </a:r>
            <a:r>
              <a:rPr lang="en-AU" sz="1600" dirty="0"/>
              <a:t> </a:t>
            </a:r>
            <a:endParaRPr lang="en-AU"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99881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build="p"/>
      <p:bldP spid="15" grpId="0"/>
      <p:bldP spid="16" grpId="0"/>
      <p:bldP spid="17" grpId="0"/>
      <p:bldP spid="21"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22797</TotalTime>
  <Words>819</Words>
  <Application>Microsoft Macintosh PowerPoint</Application>
  <PresentationFormat>On-screen Show (16:10)</PresentationFormat>
  <Paragraphs>62</Paragraphs>
  <Slides>6</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343</cp:revision>
  <cp:lastPrinted>2025-09-04T07:21:44Z</cp:lastPrinted>
  <dcterms:created xsi:type="dcterms:W3CDTF">2024-07-12T04:24:48Z</dcterms:created>
  <dcterms:modified xsi:type="dcterms:W3CDTF">2025-09-04T07:23:00Z</dcterms:modified>
</cp:coreProperties>
</file>